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2"/>
  </p:sldMasterIdLst>
  <p:sldIdLst>
    <p:sldId id="298" r:id="rId3"/>
    <p:sldId id="257" r:id="rId4"/>
    <p:sldId id="261" r:id="rId5"/>
    <p:sldId id="280" r:id="rId6"/>
    <p:sldId id="281" r:id="rId7"/>
    <p:sldId id="283" r:id="rId8"/>
    <p:sldId id="284" r:id="rId9"/>
    <p:sldId id="282" r:id="rId10"/>
    <p:sldId id="285" r:id="rId11"/>
    <p:sldId id="299" r:id="rId12"/>
    <p:sldId id="286" r:id="rId13"/>
    <p:sldId id="269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30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6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riyaa.rg.lv\Downloads\Excel%20Final%20Assessment%20Data%20File%201%20-%20Youtub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riyaa.rg.lv\Downloads\Excel%20Final%20Assessment%20Data%20File%201%20-%20Youtub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riyaa.rg.lv\Downloads\Excel%20Final%20Assessment%20Data%20File%201%20-%20Youtub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riyaa.rg.lv\Downloads\Excel%20Final%20Assessment%20Data%20File%201%20-%20Youtube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yapriyaa.rg.lv\Downloads\Excel%20Final%20Assessment%20Data%20File%201%20-%20Youtube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jayapriyaa.rg.lv\Downloads\Excel%20Final%20Assessment%20Data%20File%201%20-%20Youtube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data.xlsx]Q7!PivotTable4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'Q7'!$B$3</c:f>
              <c:strCache>
                <c:ptCount val="1"/>
                <c:pt idx="0">
                  <c:v>Sum of likes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'Q7'!$A$4:$A$21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'Q7'!$B$4:$B$21</c:f>
              <c:numCache>
                <c:formatCode>0,"k"</c:formatCode>
                <c:ptCount val="17"/>
                <c:pt idx="0">
                  <c:v>189163</c:v>
                </c:pt>
                <c:pt idx="1">
                  <c:v>38804398</c:v>
                </c:pt>
                <c:pt idx="2">
                  <c:v>3529171</c:v>
                </c:pt>
                <c:pt idx="3">
                  <c:v>83836195</c:v>
                </c:pt>
                <c:pt idx="4">
                  <c:v>14308758</c:v>
                </c:pt>
                <c:pt idx="5">
                  <c:v>1988458</c:v>
                </c:pt>
                <c:pt idx="6">
                  <c:v>4322796</c:v>
                </c:pt>
                <c:pt idx="7">
                  <c:v>80026</c:v>
                </c:pt>
                <c:pt idx="8">
                  <c:v>54100112</c:v>
                </c:pt>
                <c:pt idx="9">
                  <c:v>5762909</c:v>
                </c:pt>
                <c:pt idx="10">
                  <c:v>8841134</c:v>
                </c:pt>
                <c:pt idx="11">
                  <c:v>186307</c:v>
                </c:pt>
                <c:pt idx="12">
                  <c:v>127654</c:v>
                </c:pt>
                <c:pt idx="13">
                  <c:v>9566636</c:v>
                </c:pt>
                <c:pt idx="14">
                  <c:v>427347</c:v>
                </c:pt>
                <c:pt idx="15">
                  <c:v>9389714</c:v>
                </c:pt>
                <c:pt idx="16">
                  <c:v>13048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DC-419F-A69C-85E971A061B6}"/>
            </c:ext>
          </c:extLst>
        </c:ser>
        <c:ser>
          <c:idx val="1"/>
          <c:order val="1"/>
          <c:tx>
            <c:strRef>
              <c:f>'Q7'!$C$3</c:f>
              <c:strCache>
                <c:ptCount val="1"/>
                <c:pt idx="0">
                  <c:v>Count of comment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'Q7'!$A$4:$A$21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'Q7'!$C$4:$C$21</c:f>
              <c:numCache>
                <c:formatCode>General</c:formatCode>
                <c:ptCount val="17"/>
                <c:pt idx="0">
                  <c:v>34</c:v>
                </c:pt>
                <c:pt idx="1">
                  <c:v>1114</c:v>
                </c:pt>
                <c:pt idx="2">
                  <c:v>797</c:v>
                </c:pt>
                <c:pt idx="3">
                  <c:v>7547</c:v>
                </c:pt>
                <c:pt idx="4">
                  <c:v>523</c:v>
                </c:pt>
                <c:pt idx="5">
                  <c:v>20</c:v>
                </c:pt>
                <c:pt idx="6">
                  <c:v>478</c:v>
                </c:pt>
                <c:pt idx="7">
                  <c:v>2</c:v>
                </c:pt>
                <c:pt idx="8">
                  <c:v>1213</c:v>
                </c:pt>
                <c:pt idx="9">
                  <c:v>2505</c:v>
                </c:pt>
                <c:pt idx="10">
                  <c:v>1232</c:v>
                </c:pt>
                <c:pt idx="11">
                  <c:v>1</c:v>
                </c:pt>
                <c:pt idx="12">
                  <c:v>69</c:v>
                </c:pt>
                <c:pt idx="13">
                  <c:v>300</c:v>
                </c:pt>
                <c:pt idx="14">
                  <c:v>121</c:v>
                </c:pt>
                <c:pt idx="15">
                  <c:v>347</c:v>
                </c:pt>
                <c:pt idx="1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DC-419F-A69C-85E971A061B6}"/>
            </c:ext>
          </c:extLst>
        </c:ser>
        <c:ser>
          <c:idx val="2"/>
          <c:order val="2"/>
          <c:tx>
            <c:strRef>
              <c:f>'Q7'!$D$3</c:f>
              <c:strCache>
                <c:ptCount val="1"/>
                <c:pt idx="0">
                  <c:v>Sum of views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'Q7'!$A$4:$A$21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'Q7'!$D$4:$D$21</c:f>
              <c:numCache>
                <c:formatCode>0,"k"</c:formatCode>
                <c:ptCount val="17"/>
                <c:pt idx="0">
                  <c:v>11331023</c:v>
                </c:pt>
                <c:pt idx="1">
                  <c:v>798799040</c:v>
                </c:pt>
                <c:pt idx="2">
                  <c:v>73816757</c:v>
                </c:pt>
                <c:pt idx="3">
                  <c:v>4337761090</c:v>
                </c:pt>
                <c:pt idx="4">
                  <c:v>941674037</c:v>
                </c:pt>
                <c:pt idx="5">
                  <c:v>68728039</c:v>
                </c:pt>
                <c:pt idx="6">
                  <c:v>395218494</c:v>
                </c:pt>
                <c:pt idx="7">
                  <c:v>7724380</c:v>
                </c:pt>
                <c:pt idx="8">
                  <c:v>2447689197</c:v>
                </c:pt>
                <c:pt idx="9">
                  <c:v>744883343</c:v>
                </c:pt>
                <c:pt idx="10">
                  <c:v>554921583</c:v>
                </c:pt>
                <c:pt idx="11">
                  <c:v>2490776</c:v>
                </c:pt>
                <c:pt idx="12">
                  <c:v>3929208</c:v>
                </c:pt>
                <c:pt idx="13">
                  <c:v>199386704</c:v>
                </c:pt>
                <c:pt idx="14">
                  <c:v>78556290</c:v>
                </c:pt>
                <c:pt idx="15">
                  <c:v>478635632</c:v>
                </c:pt>
                <c:pt idx="16">
                  <c:v>771631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DC-419F-A69C-85E971A06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0914623"/>
        <c:axId val="825567311"/>
      </c:lineChart>
      <c:catAx>
        <c:axId val="650914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5567311"/>
        <c:crosses val="autoZero"/>
        <c:auto val="1"/>
        <c:lblAlgn val="ctr"/>
        <c:lblOffset val="100"/>
        <c:noMultiLvlLbl val="0"/>
      </c:catAx>
      <c:valAx>
        <c:axId val="82556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914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data.xlsx]Q11!PivotTable7</c:name>
    <c:fmtId val="9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'Q11'!$C$3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'Q11'!$A$4:$B$12</c:f>
              <c:strCache>
                <c:ptCount val="8"/>
                <c:pt idx="0">
                  <c:v>March</c:v>
                </c:pt>
                <c:pt idx="1">
                  <c:v>December</c:v>
                </c:pt>
                <c:pt idx="2">
                  <c:v>May</c:v>
                </c:pt>
                <c:pt idx="3">
                  <c:v>February</c:v>
                </c:pt>
                <c:pt idx="4">
                  <c:v>January</c:v>
                </c:pt>
                <c:pt idx="5">
                  <c:v>April</c:v>
                </c:pt>
                <c:pt idx="6">
                  <c:v>November</c:v>
                </c:pt>
                <c:pt idx="7">
                  <c:v>June</c:v>
                </c:pt>
              </c:strCache>
            </c:strRef>
          </c:cat>
          <c:val>
            <c:numRef>
              <c:f>'Q11'!$C$4:$C$12</c:f>
              <c:numCache>
                <c:formatCode>0,,"m"</c:formatCode>
                <c:ptCount val="8"/>
                <c:pt idx="0">
                  <c:v>1712342604</c:v>
                </c:pt>
                <c:pt idx="1">
                  <c:v>1700861605</c:v>
                </c:pt>
                <c:pt idx="2">
                  <c:v>1577221605</c:v>
                </c:pt>
                <c:pt idx="3">
                  <c:v>1540024062</c:v>
                </c:pt>
                <c:pt idx="4">
                  <c:v>1477413068</c:v>
                </c:pt>
                <c:pt idx="5">
                  <c:v>1376758448</c:v>
                </c:pt>
                <c:pt idx="6">
                  <c:v>999488217</c:v>
                </c:pt>
                <c:pt idx="7">
                  <c:v>762207615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81-46A9-9D73-FD99D1DC8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211055"/>
        <c:axId val="602763375"/>
      </c:barChart>
      <c:catAx>
        <c:axId val="6532110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MONTH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763375"/>
        <c:crosses val="autoZero"/>
        <c:auto val="1"/>
        <c:lblAlgn val="ctr"/>
        <c:lblOffset val="100"/>
        <c:noMultiLvlLbl val="0"/>
      </c:catAx>
      <c:valAx>
        <c:axId val="602763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SUM</a:t>
                </a:r>
                <a:r>
                  <a:rPr lang="en-IN" baseline="0"/>
                  <a:t> OF VIEWS</a:t>
                </a:r>
              </a:p>
              <a:p>
                <a:pPr>
                  <a:defRPr/>
                </a:pP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3211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data.xlsx]Q14!PivotTable10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'Q14'!$B$3</c:f>
              <c:strCache>
                <c:ptCount val="1"/>
                <c:pt idx="0">
                  <c:v>Sum of views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'Q14'!$A$4:$A$21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'Q14'!$B$4:$B$21</c:f>
              <c:numCache>
                <c:formatCode>General</c:formatCode>
                <c:ptCount val="17"/>
                <c:pt idx="0">
                  <c:v>11331023</c:v>
                </c:pt>
                <c:pt idx="1">
                  <c:v>798799040</c:v>
                </c:pt>
                <c:pt idx="2">
                  <c:v>73816757</c:v>
                </c:pt>
                <c:pt idx="3">
                  <c:v>4337761090</c:v>
                </c:pt>
                <c:pt idx="4">
                  <c:v>941674037</c:v>
                </c:pt>
                <c:pt idx="5">
                  <c:v>68728039</c:v>
                </c:pt>
                <c:pt idx="6">
                  <c:v>395218494</c:v>
                </c:pt>
                <c:pt idx="7">
                  <c:v>7724380</c:v>
                </c:pt>
                <c:pt idx="8">
                  <c:v>2447689197</c:v>
                </c:pt>
                <c:pt idx="9">
                  <c:v>744883343</c:v>
                </c:pt>
                <c:pt idx="10">
                  <c:v>554921583</c:v>
                </c:pt>
                <c:pt idx="11">
                  <c:v>2490776</c:v>
                </c:pt>
                <c:pt idx="12">
                  <c:v>3929208</c:v>
                </c:pt>
                <c:pt idx="13">
                  <c:v>199386704</c:v>
                </c:pt>
                <c:pt idx="14">
                  <c:v>78556290</c:v>
                </c:pt>
                <c:pt idx="15">
                  <c:v>478635632</c:v>
                </c:pt>
                <c:pt idx="16">
                  <c:v>771631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EC-4DB6-B416-64071E5CB930}"/>
            </c:ext>
          </c:extLst>
        </c:ser>
        <c:ser>
          <c:idx val="1"/>
          <c:order val="1"/>
          <c:tx>
            <c:strRef>
              <c:f>'Q14'!$C$3</c:f>
              <c:strCache>
                <c:ptCount val="1"/>
                <c:pt idx="0">
                  <c:v>Sum of likes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'Q14'!$A$4:$A$21</c:f>
              <c:strCache>
                <c:ptCount val="17"/>
                <c:pt idx="0">
                  <c:v>Autos &amp; Vehicles</c:v>
                </c:pt>
                <c:pt idx="1">
                  <c:v>Comedy</c:v>
                </c:pt>
                <c:pt idx="2">
                  <c:v>Education</c:v>
                </c:pt>
                <c:pt idx="3">
                  <c:v>Entertainment</c:v>
                </c:pt>
                <c:pt idx="4">
                  <c:v>Film &amp; Animation</c:v>
                </c:pt>
                <c:pt idx="5">
                  <c:v>Gaming</c:v>
                </c:pt>
                <c:pt idx="6">
                  <c:v>Howto &amp; Style</c:v>
                </c:pt>
                <c:pt idx="7">
                  <c:v>Movies</c:v>
                </c:pt>
                <c:pt idx="8">
                  <c:v>Music</c:v>
                </c:pt>
                <c:pt idx="9">
                  <c:v>News &amp; Politics</c:v>
                </c:pt>
                <c:pt idx="10">
                  <c:v>People &amp; Blogs</c:v>
                </c:pt>
                <c:pt idx="11">
                  <c:v>Pets &amp; Animals</c:v>
                </c:pt>
                <c:pt idx="12">
                  <c:v>Religious</c:v>
                </c:pt>
                <c:pt idx="13">
                  <c:v>Science &amp; Technology</c:v>
                </c:pt>
                <c:pt idx="14">
                  <c:v>Shows</c:v>
                </c:pt>
                <c:pt idx="15">
                  <c:v>Sports</c:v>
                </c:pt>
                <c:pt idx="16">
                  <c:v>Travel &amp; Events</c:v>
                </c:pt>
              </c:strCache>
            </c:strRef>
          </c:cat>
          <c:val>
            <c:numRef>
              <c:f>'Q14'!$C$4:$C$21</c:f>
              <c:numCache>
                <c:formatCode>General</c:formatCode>
                <c:ptCount val="17"/>
                <c:pt idx="0">
                  <c:v>189163</c:v>
                </c:pt>
                <c:pt idx="1">
                  <c:v>38804398</c:v>
                </c:pt>
                <c:pt idx="2">
                  <c:v>3529171</c:v>
                </c:pt>
                <c:pt idx="3">
                  <c:v>83836195</c:v>
                </c:pt>
                <c:pt idx="4">
                  <c:v>14308758</c:v>
                </c:pt>
                <c:pt idx="5">
                  <c:v>1988458</c:v>
                </c:pt>
                <c:pt idx="6">
                  <c:v>4322796</c:v>
                </c:pt>
                <c:pt idx="7">
                  <c:v>80026</c:v>
                </c:pt>
                <c:pt idx="8">
                  <c:v>54100112</c:v>
                </c:pt>
                <c:pt idx="9">
                  <c:v>5762909</c:v>
                </c:pt>
                <c:pt idx="10">
                  <c:v>8841134</c:v>
                </c:pt>
                <c:pt idx="11">
                  <c:v>186307</c:v>
                </c:pt>
                <c:pt idx="12">
                  <c:v>127654</c:v>
                </c:pt>
                <c:pt idx="13">
                  <c:v>9566636</c:v>
                </c:pt>
                <c:pt idx="14">
                  <c:v>427347</c:v>
                </c:pt>
                <c:pt idx="15">
                  <c:v>9389714</c:v>
                </c:pt>
                <c:pt idx="16">
                  <c:v>13048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EC-4DB6-B416-64071E5CB9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2226047"/>
        <c:axId val="288621104"/>
      </c:lineChart>
      <c:catAx>
        <c:axId val="82222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621104"/>
        <c:crosses val="autoZero"/>
        <c:auto val="1"/>
        <c:lblAlgn val="ctr"/>
        <c:lblOffset val="100"/>
        <c:noMultiLvlLbl val="0"/>
      </c:catAx>
      <c:valAx>
        <c:axId val="288621104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222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data.xlsx]Q18!PivotTable13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'Q18'!$B$3</c:f>
              <c:strCache>
                <c:ptCount val="1"/>
                <c:pt idx="0">
                  <c:v>Sum of likes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'Q18'!$A$4:$A$14</c:f>
              <c:strCache>
                <c:ptCount val="10"/>
                <c:pt idx="0">
                  <c:v>PewDiePie</c:v>
                </c:pt>
                <c:pt idx="1">
                  <c:v>Amit Bhadana</c:v>
                </c:pt>
                <c:pt idx="2">
                  <c:v>T-Series</c:v>
                </c:pt>
                <c:pt idx="3">
                  <c:v>Dude Perfect</c:v>
                </c:pt>
                <c:pt idx="4">
                  <c:v>BB Ki Vines</c:v>
                </c:pt>
                <c:pt idx="5">
                  <c:v>Marvel Entertainment</c:v>
                </c:pt>
                <c:pt idx="6">
                  <c:v>Technical Guruji</c:v>
                </c:pt>
                <c:pt idx="7">
                  <c:v>ashish chanchlani vines</c:v>
                </c:pt>
                <c:pt idx="8">
                  <c:v>Speed Records</c:v>
                </c:pt>
                <c:pt idx="9">
                  <c:v>Ed Sheeran</c:v>
                </c:pt>
              </c:strCache>
            </c:strRef>
          </c:cat>
          <c:val>
            <c:numRef>
              <c:f>'Q18'!$B$4:$B$14</c:f>
              <c:numCache>
                <c:formatCode>General</c:formatCode>
                <c:ptCount val="10"/>
                <c:pt idx="0">
                  <c:v>11265514</c:v>
                </c:pt>
                <c:pt idx="1">
                  <c:v>8635613</c:v>
                </c:pt>
                <c:pt idx="2">
                  <c:v>7765065</c:v>
                </c:pt>
                <c:pt idx="3">
                  <c:v>5885690</c:v>
                </c:pt>
                <c:pt idx="4">
                  <c:v>5875918</c:v>
                </c:pt>
                <c:pt idx="5">
                  <c:v>5697471</c:v>
                </c:pt>
                <c:pt idx="6">
                  <c:v>5300270</c:v>
                </c:pt>
                <c:pt idx="7">
                  <c:v>4905679</c:v>
                </c:pt>
                <c:pt idx="8">
                  <c:v>4340146</c:v>
                </c:pt>
                <c:pt idx="9">
                  <c:v>3849673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E6-4C02-B2A7-5757EF387E5E}"/>
            </c:ext>
          </c:extLst>
        </c:ser>
        <c:ser>
          <c:idx val="1"/>
          <c:order val="1"/>
          <c:tx>
            <c:strRef>
              <c:f>'Q18'!$C$3</c:f>
              <c:strCache>
                <c:ptCount val="1"/>
                <c:pt idx="0">
                  <c:v>Sum of dislikes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'Q18'!$A$4:$A$14</c:f>
              <c:strCache>
                <c:ptCount val="10"/>
                <c:pt idx="0">
                  <c:v>PewDiePie</c:v>
                </c:pt>
                <c:pt idx="1">
                  <c:v>Amit Bhadana</c:v>
                </c:pt>
                <c:pt idx="2">
                  <c:v>T-Series</c:v>
                </c:pt>
                <c:pt idx="3">
                  <c:v>Dude Perfect</c:v>
                </c:pt>
                <c:pt idx="4">
                  <c:v>BB Ki Vines</c:v>
                </c:pt>
                <c:pt idx="5">
                  <c:v>Marvel Entertainment</c:v>
                </c:pt>
                <c:pt idx="6">
                  <c:v>Technical Guruji</c:v>
                </c:pt>
                <c:pt idx="7">
                  <c:v>ashish chanchlani vines</c:v>
                </c:pt>
                <c:pt idx="8">
                  <c:v>Speed Records</c:v>
                </c:pt>
                <c:pt idx="9">
                  <c:v>Ed Sheeran</c:v>
                </c:pt>
              </c:strCache>
            </c:strRef>
          </c:cat>
          <c:val>
            <c:numRef>
              <c:f>'Q18'!$C$4:$C$14</c:f>
              <c:numCache>
                <c:formatCode>General</c:formatCode>
                <c:ptCount val="10"/>
                <c:pt idx="0">
                  <c:v>290987</c:v>
                </c:pt>
                <c:pt idx="1">
                  <c:v>326799</c:v>
                </c:pt>
                <c:pt idx="2">
                  <c:v>528329</c:v>
                </c:pt>
                <c:pt idx="3">
                  <c:v>125683</c:v>
                </c:pt>
                <c:pt idx="4">
                  <c:v>127515</c:v>
                </c:pt>
                <c:pt idx="5">
                  <c:v>125554</c:v>
                </c:pt>
                <c:pt idx="6">
                  <c:v>194150</c:v>
                </c:pt>
                <c:pt idx="7">
                  <c:v>139072</c:v>
                </c:pt>
                <c:pt idx="8">
                  <c:v>196699</c:v>
                </c:pt>
                <c:pt idx="9">
                  <c:v>62549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E6-4C02-B2A7-5757EF387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2669391"/>
        <c:axId val="331376288"/>
      </c:lineChart>
      <c:catAx>
        <c:axId val="91266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376288"/>
        <c:crosses val="autoZero"/>
        <c:auto val="1"/>
        <c:lblAlgn val="ctr"/>
        <c:lblOffset val="100"/>
        <c:noMultiLvlLbl val="0"/>
      </c:catAx>
      <c:valAx>
        <c:axId val="33137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2669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'Q19'!$B$1</c:f>
              <c:strCache>
                <c:ptCount val="1"/>
                <c:pt idx="0">
                  <c:v>views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'Q19'!$A$2:$A$11</c:f>
              <c:strCache>
                <c:ptCount val="10"/>
                <c:pt idx="0">
                  <c:v>YouTube Spotlight</c:v>
                </c:pt>
                <c:pt idx="1">
                  <c:v>Marvel Entertainment</c:v>
                </c:pt>
                <c:pt idx="2">
                  <c:v>Sony Pictures Entertainment</c:v>
                </c:pt>
                <c:pt idx="3">
                  <c:v>Marvel Entertainment</c:v>
                </c:pt>
                <c:pt idx="4">
                  <c:v>FoxStarHindi</c:v>
                </c:pt>
                <c:pt idx="5">
                  <c:v>TaylorSwiftVEVO</c:v>
                </c:pt>
                <c:pt idx="6">
                  <c:v>TaylorSwiftVEVO</c:v>
                </c:pt>
                <c:pt idx="7">
                  <c:v>YRF</c:v>
                </c:pt>
                <c:pt idx="8">
                  <c:v>Ed Sheeran</c:v>
                </c:pt>
                <c:pt idx="9">
                  <c:v>YRF</c:v>
                </c:pt>
              </c:strCache>
            </c:strRef>
          </c:cat>
          <c:val>
            <c:numRef>
              <c:f>'Q19'!$B$2:$B$11</c:f>
              <c:numCache>
                <c:formatCode>General</c:formatCode>
                <c:ptCount val="10"/>
                <c:pt idx="0">
                  <c:v>125432237</c:v>
                </c:pt>
                <c:pt idx="1">
                  <c:v>89930713</c:v>
                </c:pt>
                <c:pt idx="2">
                  <c:v>53822757</c:v>
                </c:pt>
                <c:pt idx="3">
                  <c:v>45064699</c:v>
                </c:pt>
                <c:pt idx="4">
                  <c:v>44171797</c:v>
                </c:pt>
                <c:pt idx="5">
                  <c:v>43738208</c:v>
                </c:pt>
                <c:pt idx="6">
                  <c:v>42019590</c:v>
                </c:pt>
                <c:pt idx="7">
                  <c:v>40953758</c:v>
                </c:pt>
                <c:pt idx="8">
                  <c:v>39082222</c:v>
                </c:pt>
                <c:pt idx="9">
                  <c:v>38664360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3B-4E13-9731-D34F73B8A596}"/>
            </c:ext>
          </c:extLst>
        </c:ser>
        <c:ser>
          <c:idx val="1"/>
          <c:order val="1"/>
          <c:tx>
            <c:strRef>
              <c:f>'Q19'!$C$1</c:f>
              <c:strCache>
                <c:ptCount val="1"/>
                <c:pt idx="0">
                  <c:v>likes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'Q19'!$A$2:$A$11</c:f>
              <c:strCache>
                <c:ptCount val="10"/>
                <c:pt idx="0">
                  <c:v>YouTube Spotlight</c:v>
                </c:pt>
                <c:pt idx="1">
                  <c:v>Marvel Entertainment</c:v>
                </c:pt>
                <c:pt idx="2">
                  <c:v>Sony Pictures Entertainment</c:v>
                </c:pt>
                <c:pt idx="3">
                  <c:v>Marvel Entertainment</c:v>
                </c:pt>
                <c:pt idx="4">
                  <c:v>FoxStarHindi</c:v>
                </c:pt>
                <c:pt idx="5">
                  <c:v>TaylorSwiftVEVO</c:v>
                </c:pt>
                <c:pt idx="6">
                  <c:v>TaylorSwiftVEVO</c:v>
                </c:pt>
                <c:pt idx="7">
                  <c:v>YRF</c:v>
                </c:pt>
                <c:pt idx="8">
                  <c:v>Ed Sheeran</c:v>
                </c:pt>
                <c:pt idx="9">
                  <c:v>YRF</c:v>
                </c:pt>
              </c:strCache>
            </c:strRef>
          </c:cat>
          <c:val>
            <c:numRef>
              <c:f>'Q19'!$C$2:$C$11</c:f>
              <c:numCache>
                <c:formatCode>General</c:formatCode>
                <c:ptCount val="10"/>
                <c:pt idx="0">
                  <c:v>2912710</c:v>
                </c:pt>
                <c:pt idx="1">
                  <c:v>2606663</c:v>
                </c:pt>
                <c:pt idx="2">
                  <c:v>1250535</c:v>
                </c:pt>
                <c:pt idx="3">
                  <c:v>1494997</c:v>
                </c:pt>
                <c:pt idx="4">
                  <c:v>780895</c:v>
                </c:pt>
                <c:pt idx="5">
                  <c:v>1658756</c:v>
                </c:pt>
                <c:pt idx="6">
                  <c:v>1804377</c:v>
                </c:pt>
                <c:pt idx="7">
                  <c:v>679940</c:v>
                </c:pt>
                <c:pt idx="8">
                  <c:v>1721384</c:v>
                </c:pt>
                <c:pt idx="9">
                  <c:v>865914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3B-4E13-9731-D34F73B8A5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5850367"/>
        <c:axId val="288623088"/>
      </c:barChart>
      <c:catAx>
        <c:axId val="83585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623088"/>
        <c:crosses val="autoZero"/>
        <c:auto val="1"/>
        <c:lblAlgn val="ctr"/>
        <c:lblOffset val="100"/>
        <c:noMultiLvlLbl val="0"/>
      </c:catAx>
      <c:valAx>
        <c:axId val="28862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850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'Q17'!$B$3:$B$16249</cx:f>
        <cx:lvl ptCount="16247" formatCode="General">
          <cx:pt idx="0">0.73364184097506691</cx:pt>
          <cx:pt idx="1">53.808458782457087</cx:pt>
          <cx:pt idx="2">44.114604174703089</cx:pt>
          <cx:pt idx="3">102.36902358911733</cx:pt>
          <cx:pt idx="4">10.463982439169142</cx:pt>
          <cx:pt idx="5">0.97902290122080038</cx:pt>
          <cx:pt idx="6">8.6145765754241239</cx:pt>
          <cx:pt idx="7">0.018381395978150902</cx:pt>
          <cx:pt idx="8">28.652815834232126</cx:pt>
          <cx:pt idx="9">24.665441614491463</cx:pt>
          <cx:pt idx="10">22.648990746696239</cx:pt>
          <cx:pt idx="11">0.083384053804918631</cx:pt>
          <cx:pt idx="12">2.3893449992752362</cx:pt>
          <cx:pt idx="13">30.278728230016767</cx:pt>
          <cx:pt idx="14">0.86240977697028709</cx:pt>
          <cx:pt idx="15">4.7226427157596849</cx:pt>
          <cx:pt idx="16">0.085511455522561383</cx:pt>
          <cx:pt idx="17">335.49096112581412</cx:pt>
        </cx:lvl>
      </cx:numDim>
    </cx:data>
  </cx:chartData>
  <cx:chart>
    <cx:title pos="t" align="ctr" overlay="0"/>
    <cx:plotArea>
      <cx:plotAreaRegion>
        <cx:series layoutId="boxWhisker" uniqueId="{B629F265-E242-4B44-AF49-22859FFB78D1}">
          <cx:tx>
            <cx:txData>
              <cx:f>'Q17'!$B$2</cx:f>
              <cx:v>Sum of ENGAGEMENT RATE</cx:v>
            </cx:txData>
          </cx:tx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flSlideMaster.Title SlideFooter" descr="Classification: Confidential Contains PII: No">
            <a:extLst>
              <a:ext uri="{FF2B5EF4-FFF2-40B4-BE49-F238E27FC236}">
                <a16:creationId xmlns:a16="http://schemas.microsoft.com/office/drawing/2014/main" id="{E840EFD4-C1D5-3FA7-D039-090582F1CBA2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8326072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flSlideMaster.Title and CaptionFooter" descr="Classification: Confidential Contains PII: No">
            <a:extLst>
              <a:ext uri="{FF2B5EF4-FFF2-40B4-BE49-F238E27FC236}">
                <a16:creationId xmlns:a16="http://schemas.microsoft.com/office/drawing/2014/main" id="{44A1C1B8-771C-F8AD-F763-E85E4AC204B2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8728482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7" name="flSlideMaster.Quote with CaptionFooter" descr="Classification: Confidential Contains PII: No">
            <a:extLst>
              <a:ext uri="{FF2B5EF4-FFF2-40B4-BE49-F238E27FC236}">
                <a16:creationId xmlns:a16="http://schemas.microsoft.com/office/drawing/2014/main" id="{9859091A-C759-70C0-A3C5-6F6F1A963FD8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16651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flSlideMaster.Name CardFooter" descr="Classification: Confidential Contains PII: No">
            <a:extLst>
              <a:ext uri="{FF2B5EF4-FFF2-40B4-BE49-F238E27FC236}">
                <a16:creationId xmlns:a16="http://schemas.microsoft.com/office/drawing/2014/main" id="{63945692-F390-8174-C300-CF7178FA658D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481816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2" name="flSlideMaster.Quote Name CardFooter" descr="Classification: Confidential Contains PII: No">
            <a:extLst>
              <a:ext uri="{FF2B5EF4-FFF2-40B4-BE49-F238E27FC236}">
                <a16:creationId xmlns:a16="http://schemas.microsoft.com/office/drawing/2014/main" id="{5ED03E2B-1ABC-7ACE-3A28-877D15C24CC4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895344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flSlideMaster.True or FalseFooter" descr="Classification: Confidential Contains PII: No">
            <a:extLst>
              <a:ext uri="{FF2B5EF4-FFF2-40B4-BE49-F238E27FC236}">
                <a16:creationId xmlns:a16="http://schemas.microsoft.com/office/drawing/2014/main" id="{9764CF9D-36C3-F343-01D9-D1D2F7AD44F7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8386896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flSlideMaster.Title and Vertical TextFooter" descr="Classification: Confidential Contains PII: No">
            <a:extLst>
              <a:ext uri="{FF2B5EF4-FFF2-40B4-BE49-F238E27FC236}">
                <a16:creationId xmlns:a16="http://schemas.microsoft.com/office/drawing/2014/main" id="{698AE894-9489-9948-268B-5415D0F4897F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67336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flSlideMaster.Vertical Title and TextFooter" descr="Classification: Confidential Contains PII: No">
            <a:extLst>
              <a:ext uri="{FF2B5EF4-FFF2-40B4-BE49-F238E27FC236}">
                <a16:creationId xmlns:a16="http://schemas.microsoft.com/office/drawing/2014/main" id="{8DFB61C5-CC9C-2B65-1CB7-D89CAF3C85DA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81447090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flSlideMaster.Title and ContentFooter" descr="Classification: Confidential Contains PII: No">
            <a:extLst>
              <a:ext uri="{FF2B5EF4-FFF2-40B4-BE49-F238E27FC236}">
                <a16:creationId xmlns:a16="http://schemas.microsoft.com/office/drawing/2014/main" id="{F50ACDF7-D0C0-2C26-DCEB-794D44B45E79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8260922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flSlideMaster.Section HeaderFooter" descr="Classification: Confidential Contains PII: No">
            <a:extLst>
              <a:ext uri="{FF2B5EF4-FFF2-40B4-BE49-F238E27FC236}">
                <a16:creationId xmlns:a16="http://schemas.microsoft.com/office/drawing/2014/main" id="{A039B642-5292-A601-0EB8-2C11C00EF17F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28168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flSlideMaster.Two ContentFooter" descr="Classification: Confidential Contains PII: No">
            <a:extLst>
              <a:ext uri="{FF2B5EF4-FFF2-40B4-BE49-F238E27FC236}">
                <a16:creationId xmlns:a16="http://schemas.microsoft.com/office/drawing/2014/main" id="{E3E400C7-B7B4-7A32-DE8B-E04E5FDC2ABD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115692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flSlideMaster.ComparisonFooter" descr="Classification: Confidential Contains PII: No">
            <a:extLst>
              <a:ext uri="{FF2B5EF4-FFF2-40B4-BE49-F238E27FC236}">
                <a16:creationId xmlns:a16="http://schemas.microsoft.com/office/drawing/2014/main" id="{45930650-67B0-FD43-6320-DA9549F2D0AE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0322850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flSlideMaster.Title OnlyFooter" descr="Classification: Confidential Contains PII: No">
            <a:extLst>
              <a:ext uri="{FF2B5EF4-FFF2-40B4-BE49-F238E27FC236}">
                <a16:creationId xmlns:a16="http://schemas.microsoft.com/office/drawing/2014/main" id="{65357D56-614F-669C-A77D-344262566302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703444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flSlideMaster.BlankFooter" descr="Classification: Confidential Contains PII: No">
            <a:extLst>
              <a:ext uri="{FF2B5EF4-FFF2-40B4-BE49-F238E27FC236}">
                <a16:creationId xmlns:a16="http://schemas.microsoft.com/office/drawing/2014/main" id="{326DD95A-141C-71F2-0AAB-9838F58BC5C7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772108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flSlideMaster.Content with CaptionFooter" descr="Classification: Confidential Contains PII: No">
            <a:extLst>
              <a:ext uri="{FF2B5EF4-FFF2-40B4-BE49-F238E27FC236}">
                <a16:creationId xmlns:a16="http://schemas.microsoft.com/office/drawing/2014/main" id="{8072F0B0-914D-92D8-B8D5-A18A1ACD5965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284744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flSlideMaster.Picture with CaptionFooter" descr="Classification: Confidential Contains PII: No">
            <a:extLst>
              <a:ext uri="{FF2B5EF4-FFF2-40B4-BE49-F238E27FC236}">
                <a16:creationId xmlns:a16="http://schemas.microsoft.com/office/drawing/2014/main" id="{52AB9DD9-6BD8-4B3C-3C37-2A31183652FB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02532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3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1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12DC-7B45-5D12-2268-53B4A2AB7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444" y="262563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EXCEL FINAL ASSESSMENT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4368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D608A-1B79-300E-201B-EFF936F75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D7EEB3-7DFB-9EE8-3CBD-B153AD2789F0}"/>
              </a:ext>
            </a:extLst>
          </p:cNvPr>
          <p:cNvSpPr txBox="1"/>
          <p:nvPr/>
        </p:nvSpPr>
        <p:spPr>
          <a:xfrm>
            <a:off x="345440" y="65024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Q8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4FF24E-701B-1F14-51E2-1F1AFF2B51F6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F0E40-5DEC-2849-D9CA-348773D3A627}"/>
              </a:ext>
            </a:extLst>
          </p:cNvPr>
          <p:cNvSpPr txBox="1"/>
          <p:nvPr/>
        </p:nvSpPr>
        <p:spPr>
          <a:xfrm>
            <a:off x="7355840" y="1137920"/>
            <a:ext cx="36779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I HAVE CREATED AN COLUMN </a:t>
            </a:r>
            <a:r>
              <a:rPr lang="en-IN" b="1" dirty="0"/>
              <a:t>ENGAGEMENT RATE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THEN I HAVE USED </a:t>
            </a:r>
            <a:r>
              <a:rPr lang="en-IN" b="1" dirty="0"/>
              <a:t>CUSTOM SORT </a:t>
            </a:r>
            <a:r>
              <a:rPr lang="en-IN" dirty="0"/>
              <a:t>TO SORT THE DATA BASED ON VIEWS , LIKES AND ENGAGEMENT RATE RESPECTIVELY.</a:t>
            </a:r>
          </a:p>
          <a:p>
            <a:endParaRPr lang="en-IN" dirty="0"/>
          </a:p>
          <a:p>
            <a:r>
              <a:rPr lang="en-IN" dirty="0"/>
              <a:t>FORMULA: CUSTOM SORT FUNCTION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THUS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Baapmanus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बापमाणूस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Episode 118  - May 01, 2018 - Preview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STANDS LOW AT PERFORMING CATEGORY.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17B51-4767-15EA-2EB6-0409B509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571476"/>
            <a:ext cx="5855001" cy="2590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A2D07-3F23-B7B7-32F6-3AAEEA03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4437314"/>
            <a:ext cx="5936281" cy="1111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C3F50-CAF6-8A3C-9163-D9C3098210F9}"/>
              </a:ext>
            </a:extLst>
          </p:cNvPr>
          <p:cNvSpPr txBox="1"/>
          <p:nvPr/>
        </p:nvSpPr>
        <p:spPr>
          <a:xfrm>
            <a:off x="4074161" y="703688"/>
            <a:ext cx="319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BOTTOM 5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149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B3652-54FC-1A64-70B5-BEC5D5055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1B4C15-A87C-78BE-B7E6-174A8E65B182}"/>
              </a:ext>
            </a:extLst>
          </p:cNvPr>
          <p:cNvSpPr txBox="1"/>
          <p:nvPr/>
        </p:nvSpPr>
        <p:spPr>
          <a:xfrm>
            <a:off x="345440" y="65024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Q9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D6A199-27FA-0AAF-D688-653ACF100036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44A10-74E5-0717-6C7D-0AB442CA6233}"/>
              </a:ext>
            </a:extLst>
          </p:cNvPr>
          <p:cNvSpPr txBox="1"/>
          <p:nvPr/>
        </p:nvSpPr>
        <p:spPr>
          <a:xfrm>
            <a:off x="7355840" y="1137920"/>
            <a:ext cx="3677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STEPS:HERE I AM TAKING PUBLISH MONTH AS A FILTER AND VIDEO AS ROW VALUE</a:t>
            </a:r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r>
              <a:rPr lang="en-IN" dirty="0"/>
              <a:t>USED PIVOT 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 THUS WE CAN EASILY VIEW THE VIDEOS PUBLISHED IN A PARTICULAR MONTH USING FILTER </a:t>
            </a:r>
          </a:p>
          <a:p>
            <a:r>
              <a:rPr lang="en-IN" dirty="0"/>
              <a:t>EXAMPLE SHOWN HERE IS “</a:t>
            </a:r>
            <a:r>
              <a:rPr lang="en-IN" b="1" dirty="0"/>
              <a:t>VIDEOS PUBLISHED IN JAN MONTH”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1B661-5309-0C53-3913-60CAAE9A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72" y="1296571"/>
            <a:ext cx="1644735" cy="1663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E41CC7-0F53-BF78-3037-800E03F4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5" y="3665826"/>
            <a:ext cx="4764565" cy="24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68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8BB55-5F9E-FA00-9E7B-AC82998D4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16C4C-90A9-200D-AA04-972A684D88FE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8290D8-97BA-2918-CF9D-1D9A99450DA2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43217-105B-72E2-565D-5CBD03EA396F}"/>
              </a:ext>
            </a:extLst>
          </p:cNvPr>
          <p:cNvSpPr txBox="1"/>
          <p:nvPr/>
        </p:nvSpPr>
        <p:spPr>
          <a:xfrm>
            <a:off x="6898640" y="1137920"/>
            <a:ext cx="4135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INFERENCE:</a:t>
            </a:r>
          </a:p>
          <a:p>
            <a:endParaRPr lang="en-IN" dirty="0"/>
          </a:p>
          <a:p>
            <a:r>
              <a:rPr lang="en-IN" dirty="0"/>
              <a:t>BASED ON THE GROWTH ANALYSIS WE CAN SEE THAT THE TOP PERFORMING VIDEO 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 Rewind: The Shape of 2017 | #YouTubeRewind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STEPS:</a:t>
            </a:r>
          </a:p>
          <a:p>
            <a:r>
              <a:rPr lang="en-US" dirty="0"/>
              <a:t> I HAVE USED CUSTOM SORT AND SORTED BASED ON VIEWS AND LIKES</a:t>
            </a:r>
          </a:p>
          <a:p>
            <a:r>
              <a:rPr lang="en-US" dirty="0"/>
              <a:t>RESPECTIVELY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4AD001-3DAE-0D13-01E0-ED78473B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39" y="2244664"/>
            <a:ext cx="3767081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9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E8A3C-9758-9212-7B71-FF14098D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A5F37-D731-897C-A015-E4CB0A069B43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508727-9BC3-CE18-4A8E-1597152D0674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7967C-706E-004E-74C4-9C2DBB5C07AF}"/>
              </a:ext>
            </a:extLst>
          </p:cNvPr>
          <p:cNvSpPr txBox="1"/>
          <p:nvPr/>
        </p:nvSpPr>
        <p:spPr>
          <a:xfrm>
            <a:off x="6898640" y="1137920"/>
            <a:ext cx="4135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r>
              <a:rPr lang="en-IN" dirty="0"/>
              <a:t>HERE I GROUPED THE VIDEOS BASED ON </a:t>
            </a:r>
            <a:r>
              <a:rPr lang="en-IN" b="1" dirty="0"/>
              <a:t>PUBLISHING DATE AND </a:t>
            </a:r>
            <a:r>
              <a:rPr lang="en-IN" dirty="0" err="1"/>
              <a:t>AND</a:t>
            </a:r>
            <a:r>
              <a:rPr lang="en-IN" dirty="0"/>
              <a:t> ANALYSED THE </a:t>
            </a:r>
            <a:r>
              <a:rPr lang="en-IN" b="1" dirty="0"/>
              <a:t>SUM OF VIEWS </a:t>
            </a:r>
            <a:r>
              <a:rPr lang="en-IN" dirty="0"/>
              <a:t>FOR THIS COHORT</a:t>
            </a:r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r>
              <a:rPr lang="en-IN" dirty="0"/>
              <a:t>USED PIVOT TABLE 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FROM THE ANALYSIS WE CAN CONCLUDE THAT THE VIDEOS PUBLISHED </a:t>
            </a:r>
            <a:r>
              <a:rPr lang="en-IN" b="1" dirty="0"/>
              <a:t>AT MARCH MONTH HAS REACHED THE MOST NUMBER OF VIEWS.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D4103A6-3174-0F59-3832-2FC3EC5794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232948"/>
              </p:ext>
            </p:extLst>
          </p:nvPr>
        </p:nvGraphicFramePr>
        <p:xfrm>
          <a:off x="1310640" y="1613534"/>
          <a:ext cx="4229100" cy="3181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914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FD703-21BA-DF5A-0624-A00C2C5E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52553E-63FA-65F3-EDFE-0AED533075E9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EA18EF-E73A-ECBF-578E-0033165B26A1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5C8B-A1AA-892A-45B6-0A44CA65689C}"/>
              </a:ext>
            </a:extLst>
          </p:cNvPr>
          <p:cNvSpPr txBox="1"/>
          <p:nvPr/>
        </p:nvSpPr>
        <p:spPr>
          <a:xfrm>
            <a:off x="6898640" y="1137920"/>
            <a:ext cx="41351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r>
              <a:rPr lang="en-IN" dirty="0"/>
              <a:t>HERE I HAD ASSUMED THE REVENUE RATE IS 5%</a:t>
            </a:r>
          </a:p>
          <a:p>
            <a:r>
              <a:rPr lang="en-IN" dirty="0"/>
              <a:t>USING THIS REVENUE WAS CALCULATED FOR EACH VIDEO </a:t>
            </a:r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r>
              <a:rPr lang="en-IN" dirty="0"/>
              <a:t>USED PIVOT TABLE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BY THE ANALYSIS THE VIDEO”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 Rewind: The Shape of 2017 | #YouTubeRewind</a:t>
            </a:r>
            <a:r>
              <a:rPr lang="en-US" b="1" dirty="0"/>
              <a:t> “</a:t>
            </a:r>
          </a:p>
          <a:p>
            <a:r>
              <a:rPr lang="en-US" dirty="0"/>
              <a:t>HAS THE HIGHEST REVENUE.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376BD-2FC5-9245-AE0D-4BD89207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9" y="1552981"/>
            <a:ext cx="5326601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2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0F2A4-A369-218C-CD0B-E881A0B7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C51B87-EFF0-57E2-2039-E2891E628C11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C1AC7A-BAD2-194D-94BD-FF10B70A5550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14B9E-29BA-035B-4626-386395DA2A92}"/>
              </a:ext>
            </a:extLst>
          </p:cNvPr>
          <p:cNvSpPr txBox="1"/>
          <p:nvPr/>
        </p:nvSpPr>
        <p:spPr>
          <a:xfrm>
            <a:off x="6898640" y="1137920"/>
            <a:ext cx="41351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endParaRPr lang="en-IN" dirty="0"/>
          </a:p>
          <a:p>
            <a:r>
              <a:rPr lang="en-IN" dirty="0"/>
              <a:t>USED PIVOT TABLE TO KNOW THE COMMENT COUNT FOR EACH CATEGORY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r>
              <a:rPr lang="en-IN" dirty="0"/>
              <a:t>USED PIVOT TABLE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endParaRPr lang="en-IN" dirty="0"/>
          </a:p>
          <a:p>
            <a:r>
              <a:rPr lang="en-IN" dirty="0"/>
              <a:t>THUS BY ANALYSING WE CAN FIND THAT </a:t>
            </a:r>
            <a:r>
              <a:rPr lang="en-IN" b="1" dirty="0"/>
              <a:t>ENTERTAINMENT</a:t>
            </a:r>
            <a:r>
              <a:rPr lang="en-IN" dirty="0"/>
              <a:t> CATEGORY HAS </a:t>
            </a:r>
            <a:r>
              <a:rPr lang="en-IN" b="1" dirty="0"/>
              <a:t>THE HIGHEST </a:t>
            </a:r>
            <a:r>
              <a:rPr lang="en-IN" dirty="0"/>
              <a:t>COUNT OF COMMENTS AND </a:t>
            </a:r>
            <a:r>
              <a:rPr lang="en-IN" b="1" dirty="0"/>
              <a:t>PETS AND ANIMAL CATEGORY </a:t>
            </a:r>
            <a:r>
              <a:rPr lang="en-IN" dirty="0"/>
              <a:t>HAS </a:t>
            </a:r>
            <a:r>
              <a:rPr lang="en-IN" b="1" dirty="0"/>
              <a:t>THE LOWEST </a:t>
            </a:r>
            <a:r>
              <a:rPr lang="en-IN" dirty="0"/>
              <a:t>COUNT OF COMMENTS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FF32B-BF9F-9941-951C-A3F775C72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71" y="1626138"/>
            <a:ext cx="3454578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4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302F8-ECBA-8E53-D4DF-B72692C9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00B06-03B9-88F4-75BE-649406BF9D29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10D625-694F-1590-3CC9-3CCD6EB11A73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3B0E7-2E20-B276-3BBC-3F354D76A207}"/>
              </a:ext>
            </a:extLst>
          </p:cNvPr>
          <p:cNvSpPr txBox="1"/>
          <p:nvPr/>
        </p:nvSpPr>
        <p:spPr>
          <a:xfrm>
            <a:off x="6898640" y="1137920"/>
            <a:ext cx="41351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endParaRPr lang="en-IN" dirty="0"/>
          </a:p>
          <a:p>
            <a:r>
              <a:rPr lang="en-IN" dirty="0"/>
              <a:t>HERE I HAD USED “VIEWS” AND “LIKES” AS ENGAGEMENT METRICS FOR VARIOUS CATEGORIES</a:t>
            </a:r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r>
              <a:rPr lang="en-IN" dirty="0"/>
              <a:t>PIVOT TABLE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THUS “</a:t>
            </a:r>
            <a:r>
              <a:rPr lang="en-IN" b="1" dirty="0"/>
              <a:t>ENTERTAINMENT” IS MORE ENGAGING COMPARED TO OTHER CATEGORIES.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49320B1-F4C7-E313-A0FF-04FA6BDD21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126592"/>
              </p:ext>
            </p:extLst>
          </p:nvPr>
        </p:nvGraphicFramePr>
        <p:xfrm>
          <a:off x="1397000" y="188997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2733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495F8-C442-8106-DC06-E5448285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B60ACF-C39B-4850-E2F4-D2BF4984596E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Q15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5907C1-7BE5-7EB8-9843-3A7BEFB58743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29645-36C4-A736-C64A-741269746A94}"/>
              </a:ext>
            </a:extLst>
          </p:cNvPr>
          <p:cNvSpPr txBox="1"/>
          <p:nvPr/>
        </p:nvSpPr>
        <p:spPr>
          <a:xfrm>
            <a:off x="6898640" y="1137920"/>
            <a:ext cx="41351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endParaRPr lang="en-IN" dirty="0"/>
          </a:p>
          <a:p>
            <a:r>
              <a:rPr lang="en-IN" dirty="0"/>
              <a:t>USING “CORREL” FUNCTION TO FIND THE CORRELATION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r>
              <a:rPr lang="en-IN" dirty="0"/>
              <a:t>CORREL(ARRAY1,ARRAY2)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FROM THE ANALYSIS WE CAN SAY THAT EVERY VALUES HAS AN POSITIVE CORRELATION(ABOVE 0)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0BF42-1BAF-C9A7-5C1F-3B79DA7E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2202773"/>
            <a:ext cx="3454400" cy="261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59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67E-72B7-4CDC-EA22-792E3E37E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F26B9-EA54-C40C-2C0B-1CB6F14E182A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369673-3FC2-92B3-0831-EE3BA2F29936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AB11F-3745-B917-FF66-415E8C8E5CB5}"/>
              </a:ext>
            </a:extLst>
          </p:cNvPr>
          <p:cNvSpPr txBox="1"/>
          <p:nvPr/>
        </p:nvSpPr>
        <p:spPr>
          <a:xfrm>
            <a:off x="6898640" y="1137920"/>
            <a:ext cx="413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r>
              <a:rPr lang="en-IN" dirty="0"/>
              <a:t>USED PIVOT TABLE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BY GROUPING THE VIEWS BY COUNTRY WE CAN SEE THAT “</a:t>
            </a:r>
            <a:r>
              <a:rPr lang="en-IN" b="1" dirty="0"/>
              <a:t>UTTAR PRADESH” </a:t>
            </a:r>
            <a:r>
              <a:rPr lang="en-IN" dirty="0"/>
              <a:t>HAS THE HIGHEST SUM OF VIEWS.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80865-2D12-E9CD-5017-E90DAEA7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04" y="1548084"/>
            <a:ext cx="3340272" cy="17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8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A1F17-D727-356E-30D6-9E1693535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E03F8-7501-6B6F-3DB1-2A9E82981AD4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AA5933-8022-CF0C-C6DC-30380D463A7F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AED14-117A-C94C-004B-902D0BC0F5ED}"/>
              </a:ext>
            </a:extLst>
          </p:cNvPr>
          <p:cNvSpPr txBox="1"/>
          <p:nvPr/>
        </p:nvSpPr>
        <p:spPr>
          <a:xfrm>
            <a:off x="6898640" y="1137920"/>
            <a:ext cx="4135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r>
              <a:rPr lang="en-IN" dirty="0"/>
              <a:t>USED BOX AND WHISKAS CHART TO DETECT OUTLIER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endParaRPr lang="en-IN" dirty="0"/>
          </a:p>
          <a:p>
            <a:r>
              <a:rPr lang="en-IN" dirty="0"/>
              <a:t>FROM THIS WE CAN CONCLUDE THAT THERE ARE 3 OUTLIER VALUES IN ENGAGEMENT RATE LIKE SHOWN IN THE TABLE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30EC10F5-B17E-D70F-FD7B-24EDA468462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50973006"/>
                  </p:ext>
                </p:extLst>
              </p:nvPr>
            </p:nvGraphicFramePr>
            <p:xfrm>
              <a:off x="1061720" y="1742440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30EC10F5-B17E-D70F-FD7B-24EDA46846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720" y="1742440"/>
                <a:ext cx="45720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67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15BEC-25E2-9FBF-F350-7314115C9835}"/>
              </a:ext>
            </a:extLst>
          </p:cNvPr>
          <p:cNvSpPr txBox="1"/>
          <p:nvPr/>
        </p:nvSpPr>
        <p:spPr>
          <a:xfrm>
            <a:off x="345440" y="65024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378895-CFF4-B1A9-06EF-2EC926A701A0}"/>
              </a:ext>
            </a:extLst>
          </p:cNvPr>
          <p:cNvSpPr/>
          <p:nvPr/>
        </p:nvSpPr>
        <p:spPr>
          <a:xfrm>
            <a:off x="5943600" y="782320"/>
            <a:ext cx="582168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25978-085C-7CB6-DDA4-480F58BCFBBD}"/>
              </a:ext>
            </a:extLst>
          </p:cNvPr>
          <p:cNvSpPr txBox="1"/>
          <p:nvPr/>
        </p:nvSpPr>
        <p:spPr>
          <a:xfrm>
            <a:off x="6736080" y="1137920"/>
            <a:ext cx="4297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 TO REMOVE THE DUPLICATES</a:t>
            </a:r>
          </a:p>
          <a:p>
            <a:pPr algn="ctr"/>
            <a:r>
              <a:rPr lang="en-IN" dirty="0"/>
              <a:t>	</a:t>
            </a:r>
          </a:p>
          <a:p>
            <a:pPr algn="ctr"/>
            <a:r>
              <a:rPr lang="en-IN" dirty="0"/>
              <a:t>GO TO DATA TAB AND PRESS REMOVE DUPLICATE FUNCTION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pPr algn="ctr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THE GIVEN DATA NO DUPLICATES WERE FOUND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“COMMENTS SECTION “ IN THE DATASET CONTAINS MANY BLANK VALUES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C7C2C-A235-BE2C-9E0C-15EC7BBF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39" y="1296571"/>
            <a:ext cx="2824480" cy="2933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6E8D3-E957-66AE-9D51-716CC065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39" y="4584614"/>
            <a:ext cx="2940201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2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4D778-AB8C-1A94-B9BF-6CB13572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D31D79-9CEE-9719-F751-BF5A04FD3F80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Q18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3443E9-46A0-7CB0-E5AF-5407D3FE6093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30D0F-DC97-C48A-FC24-D56F8DF89F3C}"/>
              </a:ext>
            </a:extLst>
          </p:cNvPr>
          <p:cNvSpPr txBox="1"/>
          <p:nvPr/>
        </p:nvSpPr>
        <p:spPr>
          <a:xfrm>
            <a:off x="6898640" y="1137920"/>
            <a:ext cx="4135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endParaRPr lang="en-IN" dirty="0"/>
          </a:p>
          <a:p>
            <a:r>
              <a:rPr lang="en-IN" dirty="0"/>
              <a:t>USED PIVOT TABLE TO KNOW LIKES AND DISLIKES FOR EACH CHANNEL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WE CAN INFER THAT “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PewDiePie”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HAS THE HIGHEST NUMBER OF LIKES AND LOWEST DISLIKES </a:t>
            </a:r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3C9E31B-C042-CBAB-083E-ABF36AEE82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023983"/>
              </p:ext>
            </p:extLst>
          </p:nvPr>
        </p:nvGraphicFramePr>
        <p:xfrm>
          <a:off x="1310640" y="17322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9446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A6E8-5861-B3DB-C58D-AB8A5005B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055EF-2103-2C9F-5B9F-35060A91959B}"/>
              </a:ext>
            </a:extLst>
          </p:cNvPr>
          <p:cNvSpPr txBox="1"/>
          <p:nvPr/>
        </p:nvSpPr>
        <p:spPr>
          <a:xfrm>
            <a:off x="172720" y="680720"/>
            <a:ext cx="113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badi" panose="020F0502020204030204" pitchFamily="34" charset="0"/>
              </a:rPr>
              <a:t>Q19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B4D232-8873-B8F8-86FB-462F89D71585}"/>
              </a:ext>
            </a:extLst>
          </p:cNvPr>
          <p:cNvSpPr/>
          <p:nvPr/>
        </p:nvSpPr>
        <p:spPr>
          <a:xfrm>
            <a:off x="6278880" y="782320"/>
            <a:ext cx="548640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E211E-B844-B108-2A37-F7868242067D}"/>
              </a:ext>
            </a:extLst>
          </p:cNvPr>
          <p:cNvSpPr txBox="1"/>
          <p:nvPr/>
        </p:nvSpPr>
        <p:spPr>
          <a:xfrm>
            <a:off x="6898640" y="1137920"/>
            <a:ext cx="41351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BASED ON THE ANALYSIS </a:t>
            </a:r>
          </a:p>
          <a:p>
            <a:r>
              <a:rPr lang="en-IN"/>
              <a:t>WE CAN SEE THAT “YOUTUBE SPOTLIGHT “ HAS MORE VIEWS AND LIKES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C57A4C3-8A84-FBE6-3F41-5DF10F0E12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647305"/>
              </p:ext>
            </p:extLst>
          </p:nvPr>
        </p:nvGraphicFramePr>
        <p:xfrm>
          <a:off x="1508760" y="15189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7536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47E4-9B6D-0C41-08FA-0C8109E3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D04735-044C-125B-A45B-E2E56CBC1637}"/>
              </a:ext>
            </a:extLst>
          </p:cNvPr>
          <p:cNvSpPr txBox="1"/>
          <p:nvPr/>
        </p:nvSpPr>
        <p:spPr>
          <a:xfrm>
            <a:off x="345440" y="65024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20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E4EFC3-8091-D511-7BDA-7759757E07ED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82E0F-96AD-FB22-79AC-35ACB0868AE3}"/>
              </a:ext>
            </a:extLst>
          </p:cNvPr>
          <p:cNvSpPr txBox="1"/>
          <p:nvPr/>
        </p:nvSpPr>
        <p:spPr>
          <a:xfrm>
            <a:off x="7355840" y="1137920"/>
            <a:ext cx="3677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STEPS:HERE I AM TAKING PUBLISH MONTH AS A FILTER AND VIDEO AS ROW VALUE</a:t>
            </a:r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r>
              <a:rPr lang="en-IN" dirty="0"/>
              <a:t>USED PIVOT 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 THUS WE CAN EASILY VIEW THE VIDEOS PUBLISHED IN A PARTICULAR MONTH USING FILTER </a:t>
            </a:r>
          </a:p>
          <a:p>
            <a:r>
              <a:rPr lang="en-IN" dirty="0"/>
              <a:t>EXAMPLE SHOWN HERE IS “</a:t>
            </a:r>
            <a:r>
              <a:rPr lang="en-IN" b="1" dirty="0"/>
              <a:t>VIDEOS PUBLISHED IN JAN MONTH”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553D3-AFCD-C863-9FA9-8C5263A0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72" y="1296571"/>
            <a:ext cx="1644735" cy="1663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992762-CD51-3876-D461-B60B67995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5" y="3665826"/>
            <a:ext cx="4764565" cy="24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1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E3538-45CA-0708-EA8B-71348E4D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E86F71-5E22-D180-D1EC-23E834A2A94B}"/>
              </a:ext>
            </a:extLst>
          </p:cNvPr>
          <p:cNvSpPr txBox="1"/>
          <p:nvPr/>
        </p:nvSpPr>
        <p:spPr>
          <a:xfrm>
            <a:off x="345440" y="65024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E805F3-5AA5-2B9F-384D-FADFF30F087E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09861-2EA2-2C2A-506C-82F67B4E59BE}"/>
              </a:ext>
            </a:extLst>
          </p:cNvPr>
          <p:cNvSpPr txBox="1"/>
          <p:nvPr/>
        </p:nvSpPr>
        <p:spPr>
          <a:xfrm>
            <a:off x="7355840" y="1137920"/>
            <a:ext cx="367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TO FIND THE TIME BETWEEN PUBLISHING AND TRENDING SUBTRACT BOTH DATES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TO FIND AVERAGE TIME GAP TAKE THE AVERAGE OF THE  TIME DIFFERENCE COLUMN USING AVERAGE FUCTION</a:t>
            </a:r>
          </a:p>
          <a:p>
            <a:endParaRPr lang="en-IN" dirty="0"/>
          </a:p>
          <a:p>
            <a:r>
              <a:rPr lang="en-IN" dirty="0"/>
              <a:t>FORMULA: AVERAGE(C:C)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 THUS ON AN AVERAGE IT TAKES </a:t>
            </a:r>
          </a:p>
          <a:p>
            <a:r>
              <a:rPr lang="en-IN" b="1" dirty="0"/>
              <a:t>2 DAYS </a:t>
            </a:r>
            <a:r>
              <a:rPr lang="en-IN" dirty="0"/>
              <a:t>TO THE VIDEO TO GET TREND.</a:t>
            </a:r>
            <a:endParaRPr lang="en-IN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6FC2B5D-A94D-F415-E351-504E2635D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873720"/>
              </p:ext>
            </p:extLst>
          </p:nvPr>
        </p:nvGraphicFramePr>
        <p:xfrm>
          <a:off x="1733696" y="994728"/>
          <a:ext cx="3935585" cy="2434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30290" imgH="1441362" progId="Excel.Sheet.12">
                  <p:embed/>
                </p:oleObj>
              </mc:Choice>
              <mc:Fallback>
                <p:oleObj name="Worksheet" r:id="rId2" imgW="2330290" imgH="144136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3696" y="994728"/>
                        <a:ext cx="3935585" cy="2434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94AD44B-42D1-9113-02A9-75AF82355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835931"/>
              </p:ext>
            </p:extLst>
          </p:nvPr>
        </p:nvGraphicFramePr>
        <p:xfrm>
          <a:off x="1053464" y="3784600"/>
          <a:ext cx="4615817" cy="122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835113" imgH="489125" progId="Excel.Sheet.12">
                  <p:embed/>
                </p:oleObj>
              </mc:Choice>
              <mc:Fallback>
                <p:oleObj name="Worksheet" r:id="rId4" imgW="1835113" imgH="4891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3464" y="3784600"/>
                        <a:ext cx="4615817" cy="122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157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2BEFD-A23D-21AA-A9C5-EDF31A02B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8CE1A6-A37E-035B-24C0-A298E8498541}"/>
              </a:ext>
            </a:extLst>
          </p:cNvPr>
          <p:cNvSpPr txBox="1"/>
          <p:nvPr/>
        </p:nvSpPr>
        <p:spPr>
          <a:xfrm>
            <a:off x="345440" y="65024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A49249-C2A1-B15D-86A1-74E910765BD1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68058-06DA-975F-E22C-3942AEBDEF48}"/>
              </a:ext>
            </a:extLst>
          </p:cNvPr>
          <p:cNvSpPr txBox="1"/>
          <p:nvPr/>
        </p:nvSpPr>
        <p:spPr>
          <a:xfrm>
            <a:off x="7355840" y="1137920"/>
            <a:ext cx="3677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 USE PIVOT TABLE AND FIND THE AVERAGE VIEWS FOR EACH CATEGORY , COUNT OF COMMENT AND COUNT OF LIKES</a:t>
            </a:r>
          </a:p>
          <a:p>
            <a:r>
              <a:rPr lang="en-IN" dirty="0"/>
              <a:t>ENGAGEMENT RATE IS FOUND BY LIKES+COMMENTS/VIEW</a:t>
            </a:r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r>
              <a:rPr lang="en-IN" dirty="0"/>
              <a:t>USED PIVOT TABLE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THUS </a:t>
            </a:r>
            <a:r>
              <a:rPr lang="en-IN" b="1" dirty="0"/>
              <a:t>MOVIES CATEGORY </a:t>
            </a:r>
            <a:r>
              <a:rPr lang="en-IN" dirty="0"/>
              <a:t>HAS THE HIGHEST NUMBER OF VIEWS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E7E3FE7-D090-A0A6-3667-269FB84025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126786"/>
              </p:ext>
            </p:extLst>
          </p:nvPr>
        </p:nvGraphicFramePr>
        <p:xfrm>
          <a:off x="718820" y="1476058"/>
          <a:ext cx="5803900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04023" imgH="3028950" progId="Excel.Sheet.12">
                  <p:embed/>
                </p:oleObj>
              </mc:Choice>
              <mc:Fallback>
                <p:oleObj name="Worksheet" r:id="rId2" imgW="5804023" imgH="30289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8820" y="1476058"/>
                        <a:ext cx="5803900" cy="302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148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AEC2-9FCE-A78F-23A9-81B6686D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5DB2E-4E01-E180-9E07-E119CEE4E70A}"/>
              </a:ext>
            </a:extLst>
          </p:cNvPr>
          <p:cNvSpPr txBox="1"/>
          <p:nvPr/>
        </p:nvSpPr>
        <p:spPr>
          <a:xfrm>
            <a:off x="345440" y="65024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Q4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D08F2D-5669-275D-CFAE-254B862D0C1F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8E7B-3461-6386-7702-AEE7F9F15985}"/>
              </a:ext>
            </a:extLst>
          </p:cNvPr>
          <p:cNvSpPr txBox="1"/>
          <p:nvPr/>
        </p:nvSpPr>
        <p:spPr>
          <a:xfrm>
            <a:off x="7355840" y="1137920"/>
            <a:ext cx="3677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DROPDOWN FOR VARIOUS CATEGORY ID AND CHANNEL NAME USING </a:t>
            </a:r>
            <a:r>
              <a:rPr lang="en-IN" b="1" dirty="0"/>
              <a:t>DATA VALIDATION </a:t>
            </a:r>
            <a:r>
              <a:rPr lang="en-IN" dirty="0"/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USE </a:t>
            </a:r>
            <a:r>
              <a:rPr lang="en-IN" b="1" dirty="0"/>
              <a:t>XLOOKUP TO GET THE CATEGORY NAME USING CATEGORY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</a:t>
            </a:r>
            <a:r>
              <a:rPr lang="en-IN" b="1" dirty="0"/>
              <a:t>FILTER </a:t>
            </a:r>
            <a:r>
              <a:rPr lang="en-IN" dirty="0"/>
              <a:t>TO TAKE THE VIDEOS FOR PARTICULAR CHANNEL NAME.</a:t>
            </a:r>
          </a:p>
          <a:p>
            <a:r>
              <a:rPr lang="en-IN" dirty="0"/>
              <a:t>FORMULA:</a:t>
            </a:r>
          </a:p>
          <a:p>
            <a:r>
              <a:rPr lang="en-US" dirty="0"/>
              <a:t>XLOOKUP(Sheet4!I3,Category!A:A,Category!B:B)</a:t>
            </a:r>
          </a:p>
          <a:p>
            <a:endParaRPr lang="en-US" dirty="0"/>
          </a:p>
          <a:p>
            <a:r>
              <a:rPr lang="en-IN" dirty="0"/>
              <a:t>FILTER('YouTube </a:t>
            </a:r>
            <a:r>
              <a:rPr lang="en-IN" dirty="0" err="1"/>
              <a:t>data'!A:A,'YouTube</a:t>
            </a:r>
            <a:r>
              <a:rPr lang="en-IN" dirty="0"/>
              <a:t> </a:t>
            </a:r>
            <a:r>
              <a:rPr lang="en-IN" dirty="0" err="1"/>
              <a:t>data'!D:D</a:t>
            </a:r>
            <a:r>
              <a:rPr lang="en-IN" dirty="0"/>
              <a:t>=Sheet4!I4)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C0259-0559-65E8-5920-B6B7BC54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1137920"/>
            <a:ext cx="3982720" cy="2006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E67D7-D3F5-C1ED-39F3-AE156342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515360"/>
            <a:ext cx="6311439" cy="4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4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F34A-4893-7DE6-E7F0-A8F283B9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27A4AA-EE38-FD4D-DBCB-BDE18FBFF112}"/>
              </a:ext>
            </a:extLst>
          </p:cNvPr>
          <p:cNvSpPr txBox="1"/>
          <p:nvPr/>
        </p:nvSpPr>
        <p:spPr>
          <a:xfrm>
            <a:off x="345440" y="650240"/>
            <a:ext cx="7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Q5</a:t>
            </a:r>
          </a:p>
          <a:p>
            <a:endParaRPr lang="en-IN" sz="3600" dirty="0">
              <a:latin typeface="Abad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42D33F-989F-29DC-7BA7-0150CDBC0A1E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CDBD9-BC06-B90C-28EF-31D43B3EF15B}"/>
              </a:ext>
            </a:extLst>
          </p:cNvPr>
          <p:cNvSpPr txBox="1"/>
          <p:nvPr/>
        </p:nvSpPr>
        <p:spPr>
          <a:xfrm>
            <a:off x="7355840" y="1137920"/>
            <a:ext cx="3677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141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39905-EC55-460C-3550-9FBA4C102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7E7C50-CDD8-7149-2D84-91922980614D}"/>
              </a:ext>
            </a:extLst>
          </p:cNvPr>
          <p:cNvSpPr txBox="1"/>
          <p:nvPr/>
        </p:nvSpPr>
        <p:spPr>
          <a:xfrm>
            <a:off x="284480" y="68072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9BB0BF-6C9E-BA52-7339-0CD4A29F7C02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727F2-063D-4E37-73BA-E3FC9E846622}"/>
              </a:ext>
            </a:extLst>
          </p:cNvPr>
          <p:cNvSpPr txBox="1"/>
          <p:nvPr/>
        </p:nvSpPr>
        <p:spPr>
          <a:xfrm>
            <a:off x="7355840" y="1137920"/>
            <a:ext cx="3677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21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B8D4-EA09-E117-BADD-E74B9B688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CF77F8-721D-9609-06E8-0FF289EFB00D}"/>
              </a:ext>
            </a:extLst>
          </p:cNvPr>
          <p:cNvSpPr txBox="1"/>
          <p:nvPr/>
        </p:nvSpPr>
        <p:spPr>
          <a:xfrm>
            <a:off x="345440" y="65024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DEF6BF-7FF2-2A68-86F0-9D505DE44A8F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AE076-B355-C36F-060E-5E56ED82F766}"/>
              </a:ext>
            </a:extLst>
          </p:cNvPr>
          <p:cNvSpPr txBox="1"/>
          <p:nvPr/>
        </p:nvSpPr>
        <p:spPr>
          <a:xfrm>
            <a:off x="7355840" y="1137920"/>
            <a:ext cx="36779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STEPS:HERE I AM TAKING </a:t>
            </a:r>
            <a:r>
              <a:rPr lang="en-IN" b="1" dirty="0"/>
              <a:t>EACH CATEGORY FOR ANALYSING THE KEY METRICS LIKE VIEWS,LIKES AND COMMENTS</a:t>
            </a:r>
          </a:p>
          <a:p>
            <a:endParaRPr lang="en-IN" dirty="0"/>
          </a:p>
          <a:p>
            <a:r>
              <a:rPr lang="en-IN" dirty="0"/>
              <a:t>FORMULA:</a:t>
            </a:r>
          </a:p>
          <a:p>
            <a:r>
              <a:rPr lang="en-IN" dirty="0"/>
              <a:t>PIVOT TABLE IS USED</a:t>
            </a:r>
          </a:p>
          <a:p>
            <a:endParaRPr lang="en-IN" dirty="0"/>
          </a:p>
          <a:p>
            <a:r>
              <a:rPr lang="en-IN" dirty="0"/>
              <a:t>INFERENCE:</a:t>
            </a:r>
          </a:p>
          <a:p>
            <a:r>
              <a:rPr lang="en-IN" dirty="0"/>
              <a:t>FROM THE DASHBOARD WE CAN CONFIRM THAT THE </a:t>
            </a:r>
            <a:r>
              <a:rPr lang="en-IN" b="1" dirty="0"/>
              <a:t>ENTERTAINMENT CATEGORY </a:t>
            </a:r>
            <a:r>
              <a:rPr lang="en-IN" dirty="0"/>
              <a:t>HAS THE HIGHEST NUMBER OF VIEWS, LIKES AND COUNTS</a:t>
            </a:r>
          </a:p>
          <a:p>
            <a:endParaRPr lang="en-IN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A070011-4491-9A51-74C8-3398F8AAE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849311"/>
              </p:ext>
            </p:extLst>
          </p:nvPr>
        </p:nvGraphicFramePr>
        <p:xfrm>
          <a:off x="1666240" y="1518920"/>
          <a:ext cx="4572000" cy="3611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176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4AC82-C8A5-F7B3-BD31-4C21B93F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9173AC-2398-1044-0BED-1ADC28F5B290}"/>
              </a:ext>
            </a:extLst>
          </p:cNvPr>
          <p:cNvSpPr txBox="1"/>
          <p:nvPr/>
        </p:nvSpPr>
        <p:spPr>
          <a:xfrm>
            <a:off x="345440" y="650240"/>
            <a:ext cx="7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badi" panose="020F0502020204030204" pitchFamily="34" charset="0"/>
              </a:rPr>
              <a:t>Q8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5C0D58-6568-AD51-2E55-961CE04A6A49}"/>
              </a:ext>
            </a:extLst>
          </p:cNvPr>
          <p:cNvSpPr/>
          <p:nvPr/>
        </p:nvSpPr>
        <p:spPr>
          <a:xfrm>
            <a:off x="6522720" y="782320"/>
            <a:ext cx="5242560" cy="5466080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B6E7C-848C-D1C9-015A-2C3D12BA7F43}"/>
              </a:ext>
            </a:extLst>
          </p:cNvPr>
          <p:cNvSpPr txBox="1"/>
          <p:nvPr/>
        </p:nvSpPr>
        <p:spPr>
          <a:xfrm>
            <a:off x="7355840" y="1137920"/>
            <a:ext cx="36779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STEPS: HERE I HAVE CREATED AN COLUMN </a:t>
            </a:r>
            <a:r>
              <a:rPr lang="en-IN" b="1" dirty="0"/>
              <a:t>ENGAGEMENT RATE</a:t>
            </a:r>
            <a:endParaRPr lang="en-IN" dirty="0"/>
          </a:p>
          <a:p>
            <a:r>
              <a:rPr lang="en-IN" dirty="0"/>
              <a:t>THEN I HAVE USED </a:t>
            </a:r>
            <a:r>
              <a:rPr lang="en-IN" b="1" dirty="0"/>
              <a:t>CUSTOM SORT </a:t>
            </a:r>
            <a:r>
              <a:rPr lang="en-IN" dirty="0"/>
              <a:t>TO SORT THE DATA BASED ON VIEWS , LIKES AND ENGAGEMENT RATE RESPECTIVELY.</a:t>
            </a:r>
          </a:p>
          <a:p>
            <a:endParaRPr lang="en-IN" dirty="0"/>
          </a:p>
          <a:p>
            <a:r>
              <a:rPr lang="en-IN" dirty="0"/>
              <a:t>FORMULA: CUSTOM SORT FUNCTION</a:t>
            </a:r>
          </a:p>
          <a:p>
            <a:r>
              <a:rPr lang="en-IN" dirty="0"/>
              <a:t>INFERENCE:</a:t>
            </a:r>
          </a:p>
          <a:p>
            <a:r>
              <a:rPr lang="en-IN" dirty="0"/>
              <a:t>THUS “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YouTube Rewind: The Shape of 2017 | #YouTubeRewind” STANDS TOP AT PERFORMING CATEGORY.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766BC-C7F5-DB26-F220-A8255CA3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571476"/>
            <a:ext cx="5855001" cy="2590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7A702F-CA79-8C43-C7B9-3DF3F885D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7" y="4437314"/>
            <a:ext cx="5743863" cy="1282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D68F3A-21D2-8B14-5793-A64AD0F702B4}"/>
              </a:ext>
            </a:extLst>
          </p:cNvPr>
          <p:cNvSpPr txBox="1"/>
          <p:nvPr/>
        </p:nvSpPr>
        <p:spPr>
          <a:xfrm>
            <a:off x="3892699" y="1003885"/>
            <a:ext cx="2509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TOP 5</a:t>
            </a:r>
          </a:p>
        </p:txBody>
      </p:sp>
    </p:spTree>
    <p:extLst>
      <p:ext uri="{BB962C8B-B14F-4D97-AF65-F5344CB8AC3E}">
        <p14:creationId xmlns:p14="http://schemas.microsoft.com/office/powerpoint/2010/main" val="20578702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9e0d2f02-0558-489f-ae3a-13cea8e23593</TitusGUID>
  <TitusMetadata xmlns="">eyJucyI6Imh0dHA6XC9cL3d3dy50aXR1cy5jb21cL25zXC9MYXRlbnRWaWV3IiwicHJvcHMiOlt7Im4iOiJDbGFzc2lmaWNhdGlvbiIsInZhbHMiOlt7InZhbHVlIjoiTFZfQzBORjFEM05UMUFMIn1dfSx7Im4iOiJDb250YWluc1BJSSIsInZhbHMiOlt7InZhbHVlIjoiTm8ifV19XX0=</TitusMetadata>
</titus>
</file>

<file path=customXml/itemProps1.xml><?xml version="1.0" encoding="utf-8"?>
<ds:datastoreItem xmlns:ds="http://schemas.openxmlformats.org/officeDocument/2006/customXml" ds:itemID="{8B1388BE-3861-41F4-B99C-95958378923E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219</TotalTime>
  <Words>896</Words>
  <Application>Microsoft Office PowerPoint</Application>
  <PresentationFormat>Widescreen</PresentationFormat>
  <Paragraphs>243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Abadi</vt:lpstr>
      <vt:lpstr>Arial</vt:lpstr>
      <vt:lpstr>Century Gothic</vt:lpstr>
      <vt:lpstr>Microsoft Sans Serif</vt:lpstr>
      <vt:lpstr>Wingdings 3</vt:lpstr>
      <vt:lpstr>Wisp</vt:lpstr>
      <vt:lpstr>Microsoft Excel Worksheet</vt:lpstr>
      <vt:lpstr>EXCEL FINAL ASSESSMENT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Jayapriyaa R G</dc:creator>
  <cp:keywords>Classification=LV_C0NF1D3NT1AL</cp:keywords>
  <cp:lastModifiedBy>Jayapriyaa R G</cp:lastModifiedBy>
  <cp:revision>12</cp:revision>
  <dcterms:created xsi:type="dcterms:W3CDTF">2024-02-28T06:59:40Z</dcterms:created>
  <dcterms:modified xsi:type="dcterms:W3CDTF">2024-02-28T11:53:51Z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9e0d2f02-0558-489f-ae3a-13cea8e23593</vt:lpwstr>
  </property>
  <property fmtid="{D5CDD505-2E9C-101B-9397-08002B2CF9AE}" pid="3" name="Classification">
    <vt:lpwstr>LV_C0NF1D3NT1AL</vt:lpwstr>
  </property>
  <property fmtid="{D5CDD505-2E9C-101B-9397-08002B2CF9AE}" pid="4" name="ContainsPII">
    <vt:lpwstr>No</vt:lpwstr>
  </property>
</Properties>
</file>